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마카롱" charset="1" panose="02000500020000020003"/>
      <p:regular r:id="rId21"/>
    </p:embeddedFont>
    <p:embeddedFont>
      <p:font typeface="210 디딤고딕 Light" charset="1" panose="02020503020101020101"/>
      <p:regular r:id="rId22"/>
    </p:embeddedFont>
    <p:embeddedFont>
      <p:font typeface="210 디딤고딕" charset="1" panose="02020503020101020101"/>
      <p:regular r:id="rId23"/>
    </p:embeddedFont>
    <p:embeddedFont>
      <p:font typeface="210 디딤고딕 Bold" charset="1" panose="02020503020101020101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3590" y="1808299"/>
            <a:ext cx="14449364" cy="847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1"/>
              </a:lnSpc>
            </a:pPr>
            <a:r>
              <a:rPr lang="en-US" sz="8636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스마트글래스를 활용한 AR 피트니스 보조 서비스</a:t>
            </a:r>
          </a:p>
          <a:p>
            <a:pPr algn="ctr">
              <a:lnSpc>
                <a:spcPts val="8041"/>
              </a:lnSpc>
            </a:pPr>
            <a:r>
              <a:rPr lang="en-US" sz="6233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AR FITNESS ASSISTANCE SERVICE USING SMART GLASS</a:t>
            </a:r>
          </a:p>
          <a:p>
            <a:pPr algn="ctr">
              <a:lnSpc>
                <a:spcPts val="14389"/>
              </a:lnSpc>
            </a:pPr>
          </a:p>
          <a:p>
            <a:pPr algn="ctr">
              <a:lnSpc>
                <a:spcPts val="1438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80956" y="7023209"/>
            <a:ext cx="6103364" cy="174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2021152027 이예권 지도교수 전광일</a:t>
            </a:r>
          </a:p>
          <a:p>
            <a:pPr algn="l">
              <a:lnSpc>
                <a:spcPts val="4658"/>
              </a:lnSpc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2022150005 김동일 지도교수 전광일</a:t>
            </a:r>
          </a:p>
          <a:p>
            <a:pPr algn="l">
              <a:lnSpc>
                <a:spcPts val="4658"/>
              </a:lnSpc>
              <a:spcBef>
                <a:spcPct val="0"/>
              </a:spcBef>
            </a:pPr>
            <a:r>
              <a:rPr lang="en-US" sz="304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2019150028 양동균 지도교수 전광일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4316" y="1515310"/>
            <a:ext cx="4039366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종합설계제안서</a:t>
            </a:r>
          </a:p>
        </p:txBody>
      </p:sp>
      <p:sp>
        <p:nvSpPr>
          <p:cNvPr name="AutoShape 9" id="9"/>
          <p:cNvSpPr/>
          <p:nvPr/>
        </p:nvSpPr>
        <p:spPr>
          <a:xfrm>
            <a:off x="1584539" y="6926519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907393" cy="8839687"/>
            <a:chOff x="0" y="0"/>
            <a:chExt cx="4452976" cy="23281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2976" cy="2328148"/>
            </a:xfrm>
            <a:custGeom>
              <a:avLst/>
              <a:gdLst/>
              <a:ahLst/>
              <a:cxnLst/>
              <a:rect r="r" b="b" t="t" l="l"/>
              <a:pathLst>
                <a:path h="2328148" w="4452976">
                  <a:moveTo>
                    <a:pt x="0" y="0"/>
                  </a:moveTo>
                  <a:lnTo>
                    <a:pt x="4452976" y="0"/>
                  </a:lnTo>
                  <a:lnTo>
                    <a:pt x="4452976" y="2328148"/>
                  </a:lnTo>
                  <a:lnTo>
                    <a:pt x="0" y="2328148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52976" cy="237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74671" y="2682556"/>
            <a:ext cx="11526215" cy="6987768"/>
          </a:xfrm>
          <a:custGeom>
            <a:avLst/>
            <a:gdLst/>
            <a:ahLst/>
            <a:cxnLst/>
            <a:rect r="r" b="b" t="t" l="l"/>
            <a:pathLst>
              <a:path h="6987768" w="11526215">
                <a:moveTo>
                  <a:pt x="0" y="0"/>
                </a:moveTo>
                <a:lnTo>
                  <a:pt x="11526214" y="0"/>
                </a:lnTo>
                <a:lnTo>
                  <a:pt x="11526214" y="6987767"/>
                </a:lnTo>
                <a:lnTo>
                  <a:pt x="0" y="6987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14515" y="1489136"/>
            <a:ext cx="9058971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시스템 구성도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00025" y="2947061"/>
            <a:ext cx="13847547" cy="5971755"/>
          </a:xfrm>
          <a:custGeom>
            <a:avLst/>
            <a:gdLst/>
            <a:ahLst/>
            <a:cxnLst/>
            <a:rect r="r" b="b" t="t" l="l"/>
            <a:pathLst>
              <a:path h="5971755" w="13847547">
                <a:moveTo>
                  <a:pt x="0" y="0"/>
                </a:moveTo>
                <a:lnTo>
                  <a:pt x="13847547" y="0"/>
                </a:lnTo>
                <a:lnTo>
                  <a:pt x="13847547" y="5971755"/>
                </a:lnTo>
                <a:lnTo>
                  <a:pt x="0" y="597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3949" y="6905776"/>
            <a:ext cx="1669256" cy="1669256"/>
          </a:xfrm>
          <a:custGeom>
            <a:avLst/>
            <a:gdLst/>
            <a:ahLst/>
            <a:cxnLst/>
            <a:rect r="r" b="b" t="t" l="l"/>
            <a:pathLst>
              <a:path h="1669256" w="1669256">
                <a:moveTo>
                  <a:pt x="0" y="0"/>
                </a:moveTo>
                <a:lnTo>
                  <a:pt x="1669257" y="0"/>
                </a:lnTo>
                <a:lnTo>
                  <a:pt x="1669257" y="1669257"/>
                </a:lnTo>
                <a:lnTo>
                  <a:pt x="0" y="1669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개발 환경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973955"/>
            <a:ext cx="17251177" cy="9051246"/>
            <a:chOff x="0" y="0"/>
            <a:chExt cx="4543520" cy="2383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3520" cy="2383867"/>
            </a:xfrm>
            <a:custGeom>
              <a:avLst/>
              <a:gdLst/>
              <a:ahLst/>
              <a:cxnLst/>
              <a:rect r="r" b="b" t="t" l="l"/>
              <a:pathLst>
                <a:path h="2383867" w="4543520">
                  <a:moveTo>
                    <a:pt x="0" y="0"/>
                  </a:moveTo>
                  <a:lnTo>
                    <a:pt x="4543520" y="0"/>
                  </a:lnTo>
                  <a:lnTo>
                    <a:pt x="4543520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3520" cy="243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34831" y="2575733"/>
          <a:ext cx="14753401" cy="7248525"/>
        </p:xfrm>
        <a:graphic>
          <a:graphicData uri="http://schemas.openxmlformats.org/drawingml/2006/table">
            <a:tbl>
              <a:tblPr/>
              <a:tblGrid>
                <a:gridCol w="4927912"/>
                <a:gridCol w="4974098"/>
                <a:gridCol w="4851392"/>
              </a:tblGrid>
              <a:tr h="914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이예권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김동일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양동균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3166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DB관리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데이터베이스 스키마 설계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데이터 정규화 및 최적화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보안 및 백업 관리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벡엔드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서버 설계 및 개발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API 설계 및 구현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데이터 처리 로직 개발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벡엔드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서버 설계 및 개발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API 설계 및 구현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데이터 처리 로직 개발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3166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머신러닝 개발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모델 설계 및 학습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데이터 전처리 및 분석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예측 및 분류 모델 개발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스마트 폰 앱 개발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-안드로이드 스튜디오, 코틀린을 사용해 스마트 폰 앱 UI/UX 개발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스마트 글래스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증강현실 기능 개발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- 관련 SDK 또는 엔진 활용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934831" y="1754658"/>
            <a:ext cx="4039366" cy="6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역할분담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695835" cy="9157026"/>
            <a:chOff x="0" y="0"/>
            <a:chExt cx="4397257" cy="2411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257" cy="2411727"/>
            </a:xfrm>
            <a:custGeom>
              <a:avLst/>
              <a:gdLst/>
              <a:ahLst/>
              <a:cxnLst/>
              <a:rect r="r" b="b" t="t" l="l"/>
              <a:pathLst>
                <a:path h="2411727" w="4397257">
                  <a:moveTo>
                    <a:pt x="0" y="0"/>
                  </a:moveTo>
                  <a:lnTo>
                    <a:pt x="4397257" y="0"/>
                  </a:lnTo>
                  <a:lnTo>
                    <a:pt x="4397257" y="2411727"/>
                  </a:lnTo>
                  <a:lnTo>
                    <a:pt x="0" y="241172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7257" cy="2459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17712" y="2682556"/>
            <a:ext cx="12802905" cy="7279594"/>
          </a:xfrm>
          <a:custGeom>
            <a:avLst/>
            <a:gdLst/>
            <a:ahLst/>
            <a:cxnLst/>
            <a:rect r="r" b="b" t="t" l="l"/>
            <a:pathLst>
              <a:path h="7279594" w="12802905">
                <a:moveTo>
                  <a:pt x="0" y="0"/>
                </a:moveTo>
                <a:lnTo>
                  <a:pt x="12802905" y="0"/>
                </a:lnTo>
                <a:lnTo>
                  <a:pt x="12802905" y="7279593"/>
                </a:lnTo>
                <a:lnTo>
                  <a:pt x="0" y="727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3857" y="1489136"/>
            <a:ext cx="9084315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필요기술 및 참고문헌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814287" cy="8715109"/>
            <a:chOff x="0" y="0"/>
            <a:chExt cx="4428454" cy="2295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8454" cy="2295337"/>
            </a:xfrm>
            <a:custGeom>
              <a:avLst/>
              <a:gdLst/>
              <a:ahLst/>
              <a:cxnLst/>
              <a:rect r="r" b="b" t="t" l="l"/>
              <a:pathLst>
                <a:path h="2295337" w="4428454">
                  <a:moveTo>
                    <a:pt x="0" y="0"/>
                  </a:moveTo>
                  <a:lnTo>
                    <a:pt x="4428454" y="0"/>
                  </a:lnTo>
                  <a:lnTo>
                    <a:pt x="4428454" y="2295337"/>
                  </a:lnTo>
                  <a:lnTo>
                    <a:pt x="0" y="229533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8454" cy="2342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45386" y="3501379"/>
            <a:ext cx="11301259" cy="5693009"/>
          </a:xfrm>
          <a:custGeom>
            <a:avLst/>
            <a:gdLst/>
            <a:ahLst/>
            <a:cxnLst/>
            <a:rect r="r" b="b" t="t" l="l"/>
            <a:pathLst>
              <a:path h="5693009" w="11301259">
                <a:moveTo>
                  <a:pt x="0" y="0"/>
                </a:moveTo>
                <a:lnTo>
                  <a:pt x="11301258" y="0"/>
                </a:lnTo>
                <a:lnTo>
                  <a:pt x="11301258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3857" y="1489136"/>
            <a:ext cx="9084315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필요기술 및 참고문헌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6920" y="2990520"/>
            <a:ext cx="10018191" cy="51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314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HTTPS://GITHUB.COM/2025TUKCOMCD/BUCKET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4253482"/>
            <a:ext cx="9567375" cy="16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2633687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INDEX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18588" y="4642970"/>
            <a:ext cx="5090436" cy="887178"/>
            <a:chOff x="0" y="0"/>
            <a:chExt cx="1340691" cy="233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78976" y="4644226"/>
            <a:ext cx="5090436" cy="887178"/>
            <a:chOff x="0" y="0"/>
            <a:chExt cx="1340691" cy="233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18588" y="5837460"/>
            <a:ext cx="5090436" cy="887178"/>
            <a:chOff x="0" y="0"/>
            <a:chExt cx="1340691" cy="233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78976" y="5838717"/>
            <a:ext cx="5090436" cy="887178"/>
            <a:chOff x="0" y="0"/>
            <a:chExt cx="1340691" cy="233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18588" y="7029439"/>
            <a:ext cx="5090436" cy="887178"/>
            <a:chOff x="0" y="0"/>
            <a:chExt cx="1340691" cy="233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78976" y="7030695"/>
            <a:ext cx="5090436" cy="887178"/>
            <a:chOff x="0" y="0"/>
            <a:chExt cx="1340691" cy="233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813571" y="4778520"/>
            <a:ext cx="324530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종합설계개요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73960" y="4779776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개발 방법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13571" y="5973011"/>
            <a:ext cx="324530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관련 연구 및 사례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73960" y="5974267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업무 분담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13571" y="7164989"/>
            <a:ext cx="324530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수행 시나리오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73960" y="7166245"/>
            <a:ext cx="349868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 수행일정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37294" y="4778520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97682" y="4779776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37294" y="5973011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97682" y="5974267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37294" y="7164989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97682" y="7166245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07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3618588" y="8222673"/>
            <a:ext cx="5090436" cy="887178"/>
            <a:chOff x="0" y="0"/>
            <a:chExt cx="1340691" cy="2336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      시스템 구성도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78976" y="8222673"/>
            <a:ext cx="5090436" cy="887178"/>
            <a:chOff x="0" y="0"/>
            <a:chExt cx="1340691" cy="2336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2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937294" y="835822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97682" y="8358223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78976" y="8354767"/>
            <a:ext cx="5090436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필요기술 및 참고문헌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3618588" y="8219216"/>
            <a:ext cx="5090436" cy="887178"/>
            <a:chOff x="0" y="0"/>
            <a:chExt cx="1340691" cy="23366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0"/>
              <a:ext cx="1340691" cy="32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2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813571" y="8358223"/>
            <a:ext cx="389545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구성도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37294" y="8354767"/>
            <a:ext cx="5340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42257" y="3080000"/>
            <a:ext cx="14371729" cy="5518110"/>
            <a:chOff x="0" y="0"/>
            <a:chExt cx="3368840" cy="12934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8839" cy="1293486"/>
            </a:xfrm>
            <a:custGeom>
              <a:avLst/>
              <a:gdLst/>
              <a:ahLst/>
              <a:cxnLst/>
              <a:rect r="r" b="b" t="t" l="l"/>
              <a:pathLst>
                <a:path h="1293486" w="3368839">
                  <a:moveTo>
                    <a:pt x="0" y="0"/>
                  </a:moveTo>
                  <a:lnTo>
                    <a:pt x="3368839" y="0"/>
                  </a:lnTo>
                  <a:lnTo>
                    <a:pt x="3368839" y="1293486"/>
                  </a:lnTo>
                  <a:lnTo>
                    <a:pt x="0" y="12934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3368840" cy="140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운동에 흥미를 가지고 새롭게 시작하는  사람들이 많지만, 잘못된 운동 자세로 부상을 입는 경우가 존재</a:t>
              </a:r>
            </a:p>
            <a:p>
              <a:pPr algn="just">
                <a:lnSpc>
                  <a:spcPts val="5048"/>
                </a:lnSpc>
              </a:pPr>
            </a:p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운동 자세에 대한 정보는 있지만 이를 실질적으로 자신이 잘 반영하고 있는 지 확인이 어려워 도움 필요</a:t>
              </a:r>
            </a:p>
            <a:p>
              <a:pPr algn="just">
                <a:lnSpc>
                  <a:spcPts val="5048"/>
                </a:lnSpc>
              </a:pPr>
            </a:p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부상을 입는 상황을 방지할 수 있고 올바른 운동 자세를 반영하도록 도움을 줌 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4316" y="1477210"/>
            <a:ext cx="4039366" cy="6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01.종합설계개요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18815" y="4736334"/>
            <a:ext cx="4585023" cy="3322162"/>
            <a:chOff x="0" y="0"/>
            <a:chExt cx="1074763" cy="7787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51488" y="4736334"/>
            <a:ext cx="4585023" cy="3322162"/>
            <a:chOff x="0" y="0"/>
            <a:chExt cx="1074763" cy="7787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84162" y="4736334"/>
            <a:ext cx="4585023" cy="3322162"/>
            <a:chOff x="0" y="0"/>
            <a:chExt cx="1074763" cy="7787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목표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4316" y="1477210"/>
            <a:ext cx="4039366" cy="6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01.종합설계개요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24339" y="5040126"/>
            <a:ext cx="4239321" cy="260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7"/>
              </a:lnSpc>
              <a:spcBef>
                <a:spcPct val="0"/>
              </a:spcBef>
            </a:pPr>
            <a:r>
              <a:rPr lang="en-US" sz="341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스마트 글래스를 활용하여 자신의 운동 자세에 대한 실시간 피드백 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7037" y="5040126"/>
            <a:ext cx="4299273" cy="19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6"/>
              </a:lnSpc>
              <a:spcBef>
                <a:spcPct val="0"/>
              </a:spcBef>
            </a:pPr>
            <a:r>
              <a:rPr lang="en-US" sz="3403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강의 영상과 본인의 운동 자세를 직관적으로 비교 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8815" y="3472251"/>
            <a:ext cx="14250370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올바른 운동 자세 정보를 제공하고, 스마트글래스를 활용한 운동 자세 교정 기능으로 실시간 피드백을 제공하는 디바이스 및 소프트웨어를 개발한다.</a:t>
            </a:r>
          </a:p>
          <a:p>
            <a:pPr algn="ctr">
              <a:lnSpc>
                <a:spcPts val="4283"/>
              </a:lnSpc>
            </a:pPr>
          </a:p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91666" y="5029200"/>
            <a:ext cx="4239321" cy="128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7"/>
              </a:lnSpc>
            </a:pPr>
            <a:r>
              <a:rPr lang="en-US" sz="341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올바른 운동 자세</a:t>
            </a:r>
          </a:p>
          <a:p>
            <a:pPr algn="just">
              <a:lnSpc>
                <a:spcPts val="5217"/>
              </a:lnSpc>
              <a:spcBef>
                <a:spcPct val="0"/>
              </a:spcBef>
            </a:pPr>
            <a:r>
              <a:rPr lang="en-US" sz="341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정보를 제공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42257" y="3080000"/>
            <a:ext cx="14371729" cy="5518110"/>
            <a:chOff x="0" y="0"/>
            <a:chExt cx="3368840" cy="12934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8839" cy="1293486"/>
            </a:xfrm>
            <a:custGeom>
              <a:avLst/>
              <a:gdLst/>
              <a:ahLst/>
              <a:cxnLst/>
              <a:rect r="r" b="b" t="t" l="l"/>
              <a:pathLst>
                <a:path h="1293486" w="3368839">
                  <a:moveTo>
                    <a:pt x="0" y="0"/>
                  </a:moveTo>
                  <a:lnTo>
                    <a:pt x="3368839" y="0"/>
                  </a:lnTo>
                  <a:lnTo>
                    <a:pt x="3368839" y="1293486"/>
                  </a:lnTo>
                  <a:lnTo>
                    <a:pt x="0" y="129348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3368840" cy="140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048"/>
                </a:lnSpc>
              </a:pPr>
            </a:p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고가의 PT를 대신하여 앱을 사용하므로써 비용에 부담을 느끼지 않는다. </a:t>
              </a:r>
            </a:p>
            <a:p>
              <a:pPr algn="just">
                <a:lnSpc>
                  <a:spcPts val="5048"/>
                </a:lnSpc>
              </a:pPr>
            </a:p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다양한 운동 종목의 운동법에 대한 정보를 확인할 수 있다.</a:t>
              </a:r>
            </a:p>
            <a:p>
              <a:pPr algn="just">
                <a:lnSpc>
                  <a:spcPts val="5048"/>
                </a:lnSpc>
              </a:pPr>
            </a:p>
            <a:p>
              <a:pPr algn="just" marL="712465" indent="-356233" lvl="1">
                <a:lnSpc>
                  <a:spcPts val="5048"/>
                </a:lnSpc>
                <a:buFont typeface="Arial"/>
                <a:buChar char="•"/>
              </a:pP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강의 영상과 본인의 운동 자세를 직관적으로 비교 제공</a:t>
              </a:r>
              <a:r>
                <a:rPr lang="en-US" sz="3299">
                  <a:solidFill>
                    <a:srgbClr val="34332C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연구 개발 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4316" y="1477210"/>
            <a:ext cx="4039366" cy="6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01.종합설계개요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973955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27608" cy="2219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17712" y="2910345"/>
            <a:ext cx="10993858" cy="5384693"/>
          </a:xfrm>
          <a:custGeom>
            <a:avLst/>
            <a:gdLst/>
            <a:ahLst/>
            <a:cxnLst/>
            <a:rect r="r" b="b" t="t" l="l"/>
            <a:pathLst>
              <a:path h="5384693" w="10993858">
                <a:moveTo>
                  <a:pt x="0" y="0"/>
                </a:moveTo>
                <a:lnTo>
                  <a:pt x="10993858" y="0"/>
                </a:lnTo>
                <a:lnTo>
                  <a:pt x="10993858" y="5384693"/>
                </a:lnTo>
                <a:lnTo>
                  <a:pt x="0" y="538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56" r="0" b="-24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17712" y="2393214"/>
            <a:ext cx="3575430" cy="683133"/>
            <a:chOff x="0" y="0"/>
            <a:chExt cx="838107" cy="160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8107" cy="160131"/>
            </a:xfrm>
            <a:custGeom>
              <a:avLst/>
              <a:gdLst/>
              <a:ahLst/>
              <a:cxnLst/>
              <a:rect r="r" b="b" t="t" l="l"/>
              <a:pathLst>
                <a:path h="160131" w="838107">
                  <a:moveTo>
                    <a:pt x="0" y="0"/>
                  </a:moveTo>
                  <a:lnTo>
                    <a:pt x="838107" y="0"/>
                  </a:lnTo>
                  <a:lnTo>
                    <a:pt x="838107" y="160131"/>
                  </a:lnTo>
                  <a:lnTo>
                    <a:pt x="0" y="160131"/>
                  </a:lnTo>
                  <a:close/>
                </a:path>
              </a:pathLst>
            </a:custGeom>
            <a:solidFill>
              <a:srgbClr val="FFFDF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838107" cy="264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45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332C"/>
                  </a:solidFill>
                  <a:latin typeface="마카롱"/>
                  <a:ea typeface="마카롱"/>
                  <a:cs typeface="마카롱"/>
                  <a:sym typeface="마카롱"/>
                </a:rPr>
                <a:t>요가|DOWNDOG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93860" y="1467685"/>
            <a:ext cx="4779822" cy="6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02.관련 연구 및 사례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973955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91454" y="2393214"/>
            <a:ext cx="5345077" cy="683133"/>
            <a:chOff x="0" y="0"/>
            <a:chExt cx="1252925" cy="160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2925" cy="160131"/>
            </a:xfrm>
            <a:custGeom>
              <a:avLst/>
              <a:gdLst/>
              <a:ahLst/>
              <a:cxnLst/>
              <a:rect r="r" b="b" t="t" l="l"/>
              <a:pathLst>
                <a:path h="160131" w="1252925">
                  <a:moveTo>
                    <a:pt x="0" y="0"/>
                  </a:moveTo>
                  <a:lnTo>
                    <a:pt x="1252925" y="0"/>
                  </a:lnTo>
                  <a:lnTo>
                    <a:pt x="1252925" y="160131"/>
                  </a:lnTo>
                  <a:lnTo>
                    <a:pt x="0" y="1601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1252925" cy="264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45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332C"/>
                  </a:solidFill>
                  <a:latin typeface="마카롱"/>
                  <a:ea typeface="마카롱"/>
                  <a:cs typeface="마카롱"/>
                  <a:sym typeface="마카롱"/>
                </a:rPr>
                <a:t>SNPE 바른자세 척추운동 앱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91454" y="2950782"/>
            <a:ext cx="10941565" cy="5717692"/>
          </a:xfrm>
          <a:custGeom>
            <a:avLst/>
            <a:gdLst/>
            <a:ahLst/>
            <a:cxnLst/>
            <a:rect r="r" b="b" t="t" l="l"/>
            <a:pathLst>
              <a:path h="5717692" w="10941565">
                <a:moveTo>
                  <a:pt x="0" y="0"/>
                </a:moveTo>
                <a:lnTo>
                  <a:pt x="10941565" y="0"/>
                </a:lnTo>
                <a:lnTo>
                  <a:pt x="10941565" y="5717692"/>
                </a:lnTo>
                <a:lnTo>
                  <a:pt x="0" y="5717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9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34316" y="1477210"/>
            <a:ext cx="4039366" cy="6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02.관련 연구 및 사례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973955"/>
            <a:ext cx="17277622" cy="9051246"/>
            <a:chOff x="0" y="0"/>
            <a:chExt cx="4550485" cy="2383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0485" cy="2383867"/>
            </a:xfrm>
            <a:custGeom>
              <a:avLst/>
              <a:gdLst/>
              <a:ahLst/>
              <a:cxnLst/>
              <a:rect r="r" b="b" t="t" l="l"/>
              <a:pathLst>
                <a:path h="2383867" w="4550485">
                  <a:moveTo>
                    <a:pt x="0" y="0"/>
                  </a:moveTo>
                  <a:lnTo>
                    <a:pt x="4550485" y="0"/>
                  </a:lnTo>
                  <a:lnTo>
                    <a:pt x="4550485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0485" cy="243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06216" y="2551883"/>
          <a:ext cx="15730310" cy="7210425"/>
        </p:xfrm>
        <a:graphic>
          <a:graphicData uri="http://schemas.openxmlformats.org/drawingml/2006/table">
            <a:tbl>
              <a:tblPr/>
              <a:tblGrid>
                <a:gridCol w="7131417"/>
                <a:gridCol w="3003602"/>
                <a:gridCol w="2837139"/>
                <a:gridCol w="2758151"/>
              </a:tblGrid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DOWN DOG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SNPE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구현 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분석 및 측정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요가 수련 프로그램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다양한 요가 스타일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운동기록 및 추적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피드백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자세 시각화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2534316" y="1477210"/>
            <a:ext cx="4039366" cy="6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02.관련 연구 및 사례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7092507" cy="9051246"/>
            <a:chOff x="0" y="0"/>
            <a:chExt cx="4501730" cy="2383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1730" cy="2383867"/>
            </a:xfrm>
            <a:custGeom>
              <a:avLst/>
              <a:gdLst/>
              <a:ahLst/>
              <a:cxnLst/>
              <a:rect r="r" b="b" t="t" l="l"/>
              <a:pathLst>
                <a:path h="2383867" w="4501730">
                  <a:moveTo>
                    <a:pt x="0" y="0"/>
                  </a:moveTo>
                  <a:lnTo>
                    <a:pt x="4501730" y="0"/>
                  </a:lnTo>
                  <a:lnTo>
                    <a:pt x="4501730" y="2383867"/>
                  </a:lnTo>
                  <a:lnTo>
                    <a:pt x="0" y="238386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01730" cy="243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5188" y="3251056"/>
            <a:ext cx="16451636" cy="6494328"/>
            <a:chOff x="0" y="0"/>
            <a:chExt cx="3856385" cy="1522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56385" cy="1522319"/>
            </a:xfrm>
            <a:custGeom>
              <a:avLst/>
              <a:gdLst/>
              <a:ahLst/>
              <a:cxnLst/>
              <a:rect r="r" b="b" t="t" l="l"/>
              <a:pathLst>
                <a:path h="1522319" w="3856385">
                  <a:moveTo>
                    <a:pt x="0" y="0"/>
                  </a:moveTo>
                  <a:lnTo>
                    <a:pt x="3856385" y="0"/>
                  </a:lnTo>
                  <a:lnTo>
                    <a:pt x="3856385" y="1522319"/>
                  </a:lnTo>
                  <a:lnTo>
                    <a:pt x="0" y="152231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3856385" cy="159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8182460" y="3885718"/>
            <a:ext cx="0" cy="4458103"/>
          </a:xfrm>
          <a:prstGeom prst="line">
            <a:avLst/>
          </a:prstGeom>
          <a:ln cap="flat" w="19050">
            <a:solidFill>
              <a:srgbClr val="34332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06216" y="3422160"/>
            <a:ext cx="6995152" cy="5251951"/>
          </a:xfrm>
          <a:custGeom>
            <a:avLst/>
            <a:gdLst/>
            <a:ahLst/>
            <a:cxnLst/>
            <a:rect r="r" b="b" t="t" l="l"/>
            <a:pathLst>
              <a:path h="5251951" w="6995152">
                <a:moveTo>
                  <a:pt x="0" y="0"/>
                </a:moveTo>
                <a:lnTo>
                  <a:pt x="6995151" y="0"/>
                </a:lnTo>
                <a:lnTo>
                  <a:pt x="6995151" y="5251951"/>
                </a:lnTo>
                <a:lnTo>
                  <a:pt x="0" y="5251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96916" y="3384324"/>
            <a:ext cx="8429907" cy="5594159"/>
          </a:xfrm>
          <a:custGeom>
            <a:avLst/>
            <a:gdLst/>
            <a:ahLst/>
            <a:cxnLst/>
            <a:rect r="r" b="b" t="t" l="l"/>
            <a:pathLst>
              <a:path h="5594159" w="8429907">
                <a:moveTo>
                  <a:pt x="0" y="0"/>
                </a:moveTo>
                <a:lnTo>
                  <a:pt x="8429908" y="0"/>
                </a:lnTo>
                <a:lnTo>
                  <a:pt x="8429908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00200" y="1817824"/>
            <a:ext cx="10887600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시스템 수행 시나리오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6839" y="8883233"/>
            <a:ext cx="697748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스마트 글래스를 착용하고 촬영을 시작합니다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4561" y="8950261"/>
            <a:ext cx="938396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스마트 글래스 디스플레이로 보이는 화면입니다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DAGXTmxY1V0</dc:identifier>
  <dcterms:modified xsi:type="dcterms:W3CDTF">2011-08-01T06:04:30Z</dcterms:modified>
  <cp:revision>1</cp:revision>
  <dc:title>노란색 흰색 심플한 마케팅 프로젝트 프레젠테이션</dc:title>
</cp:coreProperties>
</file>